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89" r:id="rId4"/>
    <p:sldId id="283" r:id="rId5"/>
    <p:sldId id="284" r:id="rId6"/>
    <p:sldId id="285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90" r:id="rId18"/>
    <p:sldId id="274" r:id="rId19"/>
    <p:sldId id="275" r:id="rId20"/>
    <p:sldId id="276" r:id="rId21"/>
    <p:sldId id="291" r:id="rId22"/>
    <p:sldId id="277" r:id="rId23"/>
    <p:sldId id="278" r:id="rId24"/>
    <p:sldId id="279" r:id="rId25"/>
    <p:sldId id="280" r:id="rId26"/>
    <p:sldId id="292" r:id="rId27"/>
    <p:sldId id="281" r:id="rId28"/>
    <p:sldId id="282" r:id="rId29"/>
    <p:sldId id="293" r:id="rId30"/>
    <p:sldId id="258" r:id="rId31"/>
    <p:sldId id="259" r:id="rId32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67" autoAdjust="0"/>
    <p:restoredTop sz="94660"/>
  </p:normalViewPr>
  <p:slideViewPr>
    <p:cSldViewPr>
      <p:cViewPr varScale="1">
        <p:scale>
          <a:sx n="79" d="100"/>
          <a:sy n="79" d="100"/>
        </p:scale>
        <p:origin x="-102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9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9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900"/>
        </a:p>
      </dgm:t>
    </dgm:pt>
    <dgm:pt modelId="{7D5AD727-B52D-4C15-8F81-ECF40C366E06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9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900"/>
        </a:p>
      </dgm:t>
    </dgm:pt>
    <dgm:pt modelId="{429AED82-4220-4FA6-BFD1-9BFC6D52522A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900"/>
        </a:p>
      </dgm:t>
    </dgm:pt>
    <dgm:pt modelId="{FB167E6D-95F4-486A-9684-49CF8F1EDC3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9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9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9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284856" y="1856728"/>
          <a:ext cx="1187759" cy="556204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8799" y="1938182"/>
        <a:ext cx="839873" cy="393296"/>
      </dsp:txXfrm>
    </dsp:sp>
    <dsp:sp modelId="{A2FC416A-EBC7-46CE-8A00-5E59C50D8257}">
      <dsp:nvSpPr>
        <dsp:cNvPr id="0" name=""/>
        <dsp:cNvSpPr/>
      </dsp:nvSpPr>
      <dsp:spPr>
        <a:xfrm rot="16253861">
          <a:off x="2696063" y="1302453"/>
          <a:ext cx="38510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52923" y="1440979"/>
        <a:ext cx="269572" cy="242302"/>
      </dsp:txXfrm>
    </dsp:sp>
    <dsp:sp modelId="{15FE29C2-5BA5-4DFC-BAC0-77F2915FA520}">
      <dsp:nvSpPr>
        <dsp:cNvPr id="0" name=""/>
        <dsp:cNvSpPr/>
      </dsp:nvSpPr>
      <dsp:spPr>
        <a:xfrm>
          <a:off x="2363109" y="731444"/>
          <a:ext cx="1068983" cy="39877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519658" y="789843"/>
        <a:ext cx="755885" cy="281975"/>
      </dsp:txXfrm>
    </dsp:sp>
    <dsp:sp modelId="{B1A927CB-9F4B-4F29-AD07-9974F3A6F2F9}">
      <dsp:nvSpPr>
        <dsp:cNvPr id="0" name=""/>
        <dsp:cNvSpPr/>
      </dsp:nvSpPr>
      <dsp:spPr>
        <a:xfrm rot="19900543">
          <a:off x="3395688" y="1541858"/>
          <a:ext cx="417147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02940" y="1651367"/>
        <a:ext cx="295996" cy="242302"/>
      </dsp:txXfrm>
    </dsp:sp>
    <dsp:sp modelId="{7FD38485-6BD0-444D-A652-5E06AE00A9E5}">
      <dsp:nvSpPr>
        <dsp:cNvPr id="0" name=""/>
        <dsp:cNvSpPr/>
      </dsp:nvSpPr>
      <dsp:spPr>
        <a:xfrm>
          <a:off x="3769720" y="1125289"/>
          <a:ext cx="1068983" cy="482443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926269" y="1195941"/>
        <a:ext cx="755885" cy="341139"/>
      </dsp:txXfrm>
    </dsp:sp>
    <dsp:sp modelId="{56098039-CBAF-478E-849E-420E970445A4}">
      <dsp:nvSpPr>
        <dsp:cNvPr id="0" name=""/>
        <dsp:cNvSpPr/>
      </dsp:nvSpPr>
      <dsp:spPr>
        <a:xfrm rot="771429">
          <a:off x="3529659" y="2115551"/>
          <a:ext cx="298556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30782" y="2186354"/>
        <a:ext cx="208989" cy="242302"/>
      </dsp:txXfrm>
    </dsp:sp>
    <dsp:sp modelId="{FAA93E91-15D2-48FB-9F1C-1C1D6FCB396A}">
      <dsp:nvSpPr>
        <dsp:cNvPr id="0" name=""/>
        <dsp:cNvSpPr/>
      </dsp:nvSpPr>
      <dsp:spPr>
        <a:xfrm>
          <a:off x="3906249" y="2245021"/>
          <a:ext cx="1068983" cy="492651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062798" y="2317168"/>
        <a:ext cx="755885" cy="348357"/>
      </dsp:txXfrm>
    </dsp:sp>
    <dsp:sp modelId="{1DFFE085-0465-4C9C-91D0-B8BC9794280B}">
      <dsp:nvSpPr>
        <dsp:cNvPr id="0" name=""/>
        <dsp:cNvSpPr/>
      </dsp:nvSpPr>
      <dsp:spPr>
        <a:xfrm rot="3130689">
          <a:off x="3108340" y="2510001"/>
          <a:ext cx="43677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31770" y="2542919"/>
        <a:ext cx="315622" cy="242302"/>
      </dsp:txXfrm>
    </dsp:sp>
    <dsp:sp modelId="{57029F2B-C901-4E73-B66B-D494F113F112}">
      <dsp:nvSpPr>
        <dsp:cNvPr id="0" name=""/>
        <dsp:cNvSpPr/>
      </dsp:nvSpPr>
      <dsp:spPr>
        <a:xfrm>
          <a:off x="3207076" y="3038281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3363625" y="3099211"/>
        <a:ext cx="755885" cy="294199"/>
      </dsp:txXfrm>
    </dsp:sp>
    <dsp:sp modelId="{DB595E4D-B805-4A4A-88B2-DF5095B26C26}">
      <dsp:nvSpPr>
        <dsp:cNvPr id="0" name=""/>
        <dsp:cNvSpPr/>
      </dsp:nvSpPr>
      <dsp:spPr>
        <a:xfrm rot="7359830">
          <a:off x="2305460" y="2511263"/>
          <a:ext cx="404991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398729" y="2541035"/>
        <a:ext cx="283840" cy="242302"/>
      </dsp:txXfrm>
    </dsp:sp>
    <dsp:sp modelId="{CDF56BA1-CC1C-4AF6-9FD5-5ECAD45B1E19}">
      <dsp:nvSpPr>
        <dsp:cNvPr id="0" name=""/>
        <dsp:cNvSpPr/>
      </dsp:nvSpPr>
      <dsp:spPr>
        <a:xfrm>
          <a:off x="1631673" y="3038287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788222" y="3099217"/>
        <a:ext cx="755885" cy="294199"/>
      </dsp:txXfrm>
    </dsp:sp>
    <dsp:sp modelId="{92EA049D-F3DB-461A-959D-8698A61CDADA}">
      <dsp:nvSpPr>
        <dsp:cNvPr id="0" name=""/>
        <dsp:cNvSpPr/>
      </dsp:nvSpPr>
      <dsp:spPr>
        <a:xfrm rot="9997946">
          <a:off x="1947403" y="2119895"/>
          <a:ext cx="288959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32917" y="2190642"/>
        <a:ext cx="202271" cy="242302"/>
      </dsp:txXfrm>
    </dsp:sp>
    <dsp:sp modelId="{49BFCD7E-D52E-418B-850F-E0FEDBDC3C1A}">
      <dsp:nvSpPr>
        <dsp:cNvPr id="0" name=""/>
        <dsp:cNvSpPr/>
      </dsp:nvSpPr>
      <dsp:spPr>
        <a:xfrm>
          <a:off x="843962" y="2306849"/>
          <a:ext cx="1068983" cy="36900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1000511" y="2360888"/>
        <a:ext cx="755885" cy="260924"/>
      </dsp:txXfrm>
    </dsp:sp>
    <dsp:sp modelId="{D73A92E1-6647-4ED8-BAB6-78EC34CB8AD1}">
      <dsp:nvSpPr>
        <dsp:cNvPr id="0" name=""/>
        <dsp:cNvSpPr/>
      </dsp:nvSpPr>
      <dsp:spPr>
        <a:xfrm rot="12601610">
          <a:off x="2006711" y="1540305"/>
          <a:ext cx="38549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114599" y="1650008"/>
        <a:ext cx="269845" cy="242302"/>
      </dsp:txXfrm>
    </dsp:sp>
    <dsp:sp modelId="{0898BD1C-0D41-48F1-BA11-A3086BB4EAB8}">
      <dsp:nvSpPr>
        <dsp:cNvPr id="0" name=""/>
        <dsp:cNvSpPr/>
      </dsp:nvSpPr>
      <dsp:spPr>
        <a:xfrm>
          <a:off x="1012761" y="1125290"/>
          <a:ext cx="1068983" cy="479952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1169310" y="1195577"/>
        <a:ext cx="755885" cy="33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02/09/2014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57AD097-CF25-400F-9C67-922D507E39E3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9857-C006-49ED-82CD-E790681050DC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0974-19F1-449C-919E-2C8366603CD1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865026-BDA5-4DC2-B00A-0513069CA084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C789780-CD60-413A-9061-7DBABD3D6AED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9DA2-C332-458D-AEE9-D9863488067A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F864-99D4-45B4-AADD-04DC06778D45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4C6D35-5A34-4B39-A1A0-412224085525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D590-7819-428A-83D8-2A609DA0F2C8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F623AD0-8980-4C29-A58A-6AB0E36F0D8E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A04EA8-727F-4941-9878-F8E38D4B16C7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59945B3-C1AE-4CD9-90D7-C9EAD56DB5B5}" type="datetime1">
              <a:rPr lang="fr-FR" smtClean="0"/>
              <a:pPr/>
              <a:t>02/09/2014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628800"/>
            <a:ext cx="6406480" cy="3389762"/>
          </a:xfrm>
        </p:spPr>
        <p:txBody>
          <a:bodyPr>
            <a:normAutofit fontScale="90000"/>
          </a:bodyPr>
          <a:lstStyle/>
          <a:p>
            <a:r>
              <a:rPr lang="fr-FR" i="1" dirty="0" smtClean="0"/>
              <a:t>Étude </a:t>
            </a:r>
            <a:r>
              <a:rPr lang="fr-FR" i="1" dirty="0"/>
              <a:t>des systèmes </a:t>
            </a:r>
            <a:r>
              <a:rPr lang="fr-FR" i="1" dirty="0" smtClean="0"/>
              <a:t>mécaniques </a:t>
            </a:r>
            <a:r>
              <a:rPr lang="fr-FR" i="1" dirty="0"/>
              <a:t/>
            </a:r>
            <a:br>
              <a:rPr lang="fr-FR" i="1" dirty="0"/>
            </a:br>
            <a:r>
              <a:rPr lang="fr-FR" i="1" dirty="0"/>
              <a:t>Analyser – Concevoir – Réaliser</a:t>
            </a:r>
            <a:br>
              <a:rPr lang="fr-FR" i="1" dirty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i="1" dirty="0" smtClean="0"/>
              <a:t>Conception </a:t>
            </a:r>
            <a:r>
              <a:rPr lang="fr-FR" i="1" dirty="0"/>
              <a:t>– Chapitre 1 : Représentation des pièces en 2D</a:t>
            </a:r>
            <a:br>
              <a:rPr lang="fr-FR" i="1" dirty="0"/>
            </a:br>
            <a:r>
              <a:rPr lang="fr-FR" b="0" dirty="0"/>
              <a:t>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5984" y="-4546"/>
            <a:ext cx="2512752" cy="128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 descr="http://www.peugeot.fr/media/showrooms/showroom-peugeot-ex1-concept-car-kppv3/medias/img/extergra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0602" y="0"/>
            <a:ext cx="2905381" cy="12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outelaculture.com/wp-content/uploads/2014/07/Visuel-MuCE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-4546"/>
            <a:ext cx="1943130" cy="12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902" y="-4546"/>
            <a:ext cx="1422795" cy="13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xmlns="" val="505527439"/>
              </p:ext>
            </p:extLst>
          </p:nvPr>
        </p:nvGraphicFramePr>
        <p:xfrm>
          <a:off x="2131016" y="3341810"/>
          <a:ext cx="5757473" cy="41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 l="13300"/>
          <a:stretch>
            <a:fillRect/>
          </a:stretch>
        </p:blipFill>
        <p:spPr bwMode="auto">
          <a:xfrm>
            <a:off x="285720" y="1214422"/>
            <a:ext cx="2794029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143116"/>
            <a:ext cx="5951341" cy="396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6617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628800"/>
            <a:ext cx="5654000" cy="46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  <p:pic>
        <p:nvPicPr>
          <p:cNvPr id="2" name="Image 1" descr="p5"/>
          <p:cNvPicPr/>
          <p:nvPr/>
        </p:nvPicPr>
        <p:blipFill>
          <a:blip r:embed="rId3" cstate="print"/>
          <a:srcRect l="9523"/>
          <a:stretch>
            <a:fillRect/>
          </a:stretch>
        </p:blipFill>
        <p:spPr bwMode="auto">
          <a:xfrm>
            <a:off x="214282" y="1357298"/>
            <a:ext cx="271467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0992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6"/>
          <p:cNvPicPr/>
          <p:nvPr/>
        </p:nvPicPr>
        <p:blipFill>
          <a:blip r:embed="rId2" cstate="print"/>
          <a:srcRect l="13228"/>
          <a:stretch>
            <a:fillRect/>
          </a:stretch>
        </p:blipFill>
        <p:spPr bwMode="auto">
          <a:xfrm>
            <a:off x="428596" y="1214422"/>
            <a:ext cx="374897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643182"/>
            <a:ext cx="5641052" cy="37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</a:t>
            </a:r>
            <a:r>
              <a:rPr lang="fr-FR" b="1" dirty="0" smtClean="0"/>
              <a:t>plus complexes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5820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7"/>
          <p:cNvPicPr/>
          <p:nvPr/>
        </p:nvPicPr>
        <p:blipFill>
          <a:blip r:embed="rId2" cstate="print"/>
          <a:srcRect l="13425"/>
          <a:stretch>
            <a:fillRect/>
          </a:stretch>
        </p:blipFill>
        <p:spPr bwMode="auto">
          <a:xfrm>
            <a:off x="428596" y="1285860"/>
            <a:ext cx="276415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2071678"/>
            <a:ext cx="5319484" cy="41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7562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8"/>
          <p:cNvPicPr/>
          <p:nvPr/>
        </p:nvPicPr>
        <p:blipFill>
          <a:blip r:embed="rId2" cstate="print"/>
          <a:srcRect l="17899"/>
          <a:stretch>
            <a:fillRect/>
          </a:stretch>
        </p:blipFill>
        <p:spPr bwMode="auto">
          <a:xfrm>
            <a:off x="357158" y="1285860"/>
            <a:ext cx="262130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556792"/>
            <a:ext cx="4913352" cy="417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plus complexes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94797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4087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Sections sorties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4600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795212" cy="292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Sections </a:t>
            </a:r>
            <a:r>
              <a:rPr lang="fr-FR" dirty="0" smtClean="0"/>
              <a:t>rabattues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69460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Les coupes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215370" cy="33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 6" descr="F:\CI_05_CommunicationTechnique\Cours\6_RepresentationMeca\png\coupes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4668422"/>
            <a:ext cx="5869959" cy="218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4422"/>
            <a:ext cx="43204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0"/>
            <a:ext cx="4392488" cy="217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Coupe par un seul plan et demi coupe</a:t>
            </a:r>
            <a:endParaRPr lang="fr-FR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4857760"/>
            <a:ext cx="7200000" cy="85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1934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428736"/>
            <a:ext cx="374441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3500438"/>
            <a:ext cx="396044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Coupe brisée à plans parallèles ou a plans sécants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08286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668" y="4680872"/>
            <a:ext cx="66357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2584" y="5373216"/>
            <a:ext cx="663575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Image 20" descr="http://www.alstom.com/Global/Power/Resources/Images/Gallery/wind-offshore-haliade-belwind-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571612"/>
            <a:ext cx="1419225" cy="2114550"/>
          </a:xfrm>
          <a:prstGeom prst="rect">
            <a:avLst/>
          </a:prstGeom>
          <a:noFill/>
        </p:spPr>
      </p:pic>
      <p:pic>
        <p:nvPicPr>
          <p:cNvPr id="18434" name="Imag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1857364"/>
            <a:ext cx="2362200" cy="1733550"/>
          </a:xfrm>
          <a:prstGeom prst="rect">
            <a:avLst/>
          </a:prstGeom>
          <a:noFill/>
        </p:spPr>
      </p:pic>
      <p:pic>
        <p:nvPicPr>
          <p:cNvPr id="18433" name="Image 2" descr="Banque PT SIC 2014 (conception_couleur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6267460" y="1304912"/>
            <a:ext cx="2085975" cy="26193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14282" y="4071942"/>
            <a:ext cx="8429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fr-FR" b="1" i="1" dirty="0" smtClean="0">
                <a:latin typeface="Calibri"/>
                <a:ea typeface="Times New Roman"/>
                <a:cs typeface="Times New Roman"/>
              </a:rPr>
              <a:t>Éolienne </a:t>
            </a:r>
            <a:r>
              <a:rPr lang="fr-FR" b="1" i="1" dirty="0" smtClean="0">
                <a:latin typeface="Calibri"/>
                <a:ea typeface="Times New Roman"/>
                <a:cs typeface="Times New Roman"/>
              </a:rPr>
              <a:t>Offshore </a:t>
            </a:r>
            <a:r>
              <a:rPr lang="fr-FR" b="1" i="1" dirty="0" err="1" smtClean="0">
                <a:latin typeface="Calibri"/>
                <a:ea typeface="Times New Roman"/>
                <a:cs typeface="Times New Roman"/>
              </a:rPr>
              <a:t>Haliade</a:t>
            </a:r>
            <a:r>
              <a:rPr lang="fr-FR" b="1" i="1" dirty="0" smtClean="0">
                <a:latin typeface="Calibri"/>
                <a:ea typeface="Times New Roman"/>
                <a:cs typeface="Times New Roman"/>
              </a:rPr>
              <a:t> 150</a:t>
            </a:r>
            <a:endParaRPr lang="fr-FR" dirty="0">
              <a:latin typeface="Calibri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273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28736"/>
            <a:ext cx="396044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3643314"/>
            <a:ext cx="424847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Coupe des nervures et coupes locales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04942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Éléments non coupés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On ne coupe pas tout élément plein dont la coupe ne donnerait pas une représentation plus détaillée. Ne sont donc, en général, pas coupés</a:t>
            </a:r>
          </a:p>
          <a:p>
            <a:pPr lvl="1"/>
            <a:r>
              <a:rPr lang="fr-FR" dirty="0" smtClean="0"/>
              <a:t>vis, boulons, rivets,</a:t>
            </a:r>
          </a:p>
          <a:p>
            <a:pPr lvl="1"/>
            <a:r>
              <a:rPr lang="fr-FR" dirty="0" smtClean="0"/>
              <a:t>arbres pleins, billes, </a:t>
            </a:r>
          </a:p>
          <a:p>
            <a:pPr lvl="1"/>
            <a:r>
              <a:rPr lang="fr-FR" dirty="0" smtClean="0"/>
              <a:t>clavettes, goupilles</a:t>
            </a:r>
          </a:p>
          <a:p>
            <a:pPr lvl="1"/>
            <a:r>
              <a:rPr lang="fr-FR" dirty="0" smtClean="0"/>
              <a:t>bras de poulie et de volants</a:t>
            </a:r>
            <a:r>
              <a:rPr lang="fr-FR" dirty="0" smtClean="0"/>
              <a:t>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0"/>
            <a:ext cx="2703830" cy="1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levier</a:t>
            </a:r>
            <a:endParaRPr lang="fr-FR" dirty="0"/>
          </a:p>
        </p:txBody>
      </p:sp>
      <p:pic>
        <p:nvPicPr>
          <p:cNvPr id="6" name="Picture 2" descr="C:\Users\JPP\Documents\BROUILLON\2013_09_03\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357562"/>
            <a:ext cx="7153275" cy="3027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1960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Dessin de définition a compléter</a:t>
            </a:r>
            <a:endParaRPr lang="fr-FR" dirty="0"/>
          </a:p>
        </p:txBody>
      </p:sp>
      <p:pic>
        <p:nvPicPr>
          <p:cNvPr id="6" name="Image 5" descr="0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56497" y="229397"/>
            <a:ext cx="5245188" cy="7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228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Intersection des cylindres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8" name="Image 7" descr="pl-eg"/>
          <p:cNvPicPr/>
          <p:nvPr/>
        </p:nvPicPr>
        <p:blipFill>
          <a:blip r:embed="rId2" cstate="print">
            <a:lum bright="24000"/>
          </a:blip>
          <a:srcRect/>
          <a:stretch>
            <a:fillRect/>
          </a:stretch>
        </p:blipFill>
        <p:spPr bwMode="auto">
          <a:xfrm>
            <a:off x="785786" y="1285860"/>
            <a:ext cx="315117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42984"/>
            <a:ext cx="3286148" cy="304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yl-eg-pl"/>
          <p:cNvPicPr/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1000100" y="4429132"/>
            <a:ext cx="2928958" cy="21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205398"/>
            <a:ext cx="3214710" cy="246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6940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Cylindres creux</a:t>
            </a:r>
            <a:endParaRPr lang="fr-FR" dirty="0"/>
          </a:p>
        </p:txBody>
      </p:sp>
      <p:pic>
        <p:nvPicPr>
          <p:cNvPr id="7" name="Image 6" descr="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428736"/>
            <a:ext cx="2643206" cy="237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cyl-cr-diff"/>
          <p:cNvPicPr/>
          <p:nvPr/>
        </p:nvPicPr>
        <p:blipFill>
          <a:blip r:embed="rId3" cstate="print">
            <a:lum bright="36000"/>
          </a:blip>
          <a:srcRect/>
          <a:stretch>
            <a:fillRect/>
          </a:stretch>
        </p:blipFill>
        <p:spPr bwMode="auto">
          <a:xfrm>
            <a:off x="214282" y="4143380"/>
            <a:ext cx="3610018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14818"/>
            <a:ext cx="2714644" cy="245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yl-cr-diff"/>
          <p:cNvPicPr/>
          <p:nvPr/>
        </p:nvPicPr>
        <p:blipFill>
          <a:blip r:embed="rId5" cstate="print">
            <a:lum bright="36000"/>
          </a:blip>
          <a:srcRect/>
          <a:stretch>
            <a:fillRect/>
          </a:stretch>
        </p:blipFill>
        <p:spPr bwMode="auto">
          <a:xfrm>
            <a:off x="285720" y="1285860"/>
            <a:ext cx="3714776" cy="277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2591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ube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142844" y="1500174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C:\Users\JPP\Documents\BROUILLON\2013_09_03\IMG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0613" y="1536700"/>
            <a:ext cx="5883795" cy="5032694"/>
          </a:xfrm>
          <a:prstGeom prst="rect">
            <a:avLst/>
          </a:prstGeom>
          <a:noFill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pic>
        <p:nvPicPr>
          <p:cNvPr id="6" name="Image 5" descr="cub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4286256"/>
            <a:ext cx="1653540" cy="158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2591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JPP\Documents\BROUILLON\2013_09_03\IMG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1571612"/>
            <a:ext cx="5941455" cy="4670227"/>
          </a:xfrm>
          <a:prstGeom prst="rect">
            <a:avLst/>
          </a:prstGeom>
          <a:noFill/>
        </p:spPr>
      </p:pic>
      <p:pic>
        <p:nvPicPr>
          <p:cNvPr id="3" name="Image 2" descr="triede"/>
          <p:cNvPicPr/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142844" y="1357298"/>
            <a:ext cx="288032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30550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yra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214282" y="1214422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l="10181" r="11417" b="53257"/>
          <a:stretch>
            <a:fillRect/>
          </a:stretch>
        </p:blipFill>
        <p:spPr bwMode="auto">
          <a:xfrm>
            <a:off x="285720" y="4265712"/>
            <a:ext cx="3240360" cy="2592288"/>
          </a:xfrm>
          <a:prstGeom prst="rect">
            <a:avLst/>
          </a:prstGeom>
          <a:noFill/>
        </p:spPr>
      </p:pic>
      <p:pic>
        <p:nvPicPr>
          <p:cNvPr id="24579" name="Picture 3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t="52443"/>
          <a:stretch>
            <a:fillRect/>
          </a:stretch>
        </p:blipFill>
        <p:spPr bwMode="auto">
          <a:xfrm>
            <a:off x="2643174" y="1214422"/>
            <a:ext cx="6319058" cy="4032448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05197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yra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214282" y="1214422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l="10181" r="11417" b="53257"/>
          <a:stretch>
            <a:fillRect/>
          </a:stretch>
        </p:blipFill>
        <p:spPr bwMode="auto">
          <a:xfrm>
            <a:off x="285720" y="4265712"/>
            <a:ext cx="3240360" cy="2592288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pic>
        <p:nvPicPr>
          <p:cNvPr id="6" name="Image 5" descr="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1285860"/>
            <a:ext cx="5958840" cy="385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519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668" y="4680872"/>
            <a:ext cx="66357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2584" y="5373216"/>
            <a:ext cx="663575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57158" y="1357298"/>
            <a:ext cx="7929618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72734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lle-14-Servomoteu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149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lle-14-Visse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280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Conception des produits industriels</a:t>
            </a:r>
            <a:br>
              <a:rPr lang="fr-FR" b="1" dirty="0"/>
            </a:br>
            <a:r>
              <a:rPr lang="fr-FR" b="1" dirty="0" smtClean="0"/>
              <a:t>Préliminaires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2062" y="1196752"/>
            <a:ext cx="6618287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7408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Conception des produits industriels</a:t>
            </a:r>
            <a:br>
              <a:rPr lang="fr-FR" sz="2400" b="1" dirty="0"/>
            </a:br>
            <a:r>
              <a:rPr lang="fr-FR" sz="2400" b="1" dirty="0" smtClean="0"/>
              <a:t>Dessin d’ensemble – Dessin de définition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5" name="Espace réservé du contenu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 l="13350" t="24095" r="12135" b="16295"/>
          <a:stretch>
            <a:fillRect/>
          </a:stretch>
        </p:blipFill>
        <p:spPr bwMode="auto">
          <a:xfrm>
            <a:off x="1714479" y="4143380"/>
            <a:ext cx="523178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Image07 mo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1" y="1142984"/>
            <a:ext cx="3643338" cy="2636139"/>
          </a:xfrm>
          <a:prstGeom prst="rect">
            <a:avLst/>
          </a:prstGeom>
          <a:noFill/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000108"/>
            <a:ext cx="3916363" cy="281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7433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b="1" dirty="0" smtClean="0"/>
              <a:t>Dessin 2D - Projection orthogonale</a:t>
            </a:r>
            <a:endParaRPr lang="fr-FR" sz="2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pic>
        <p:nvPicPr>
          <p:cNvPr id="6" name="Espace réservé du contenu 5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85860"/>
            <a:ext cx="3095865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00430" y="1285860"/>
            <a:ext cx="51435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latin typeface="Calibri" pitchFamily="34" charset="0"/>
              </a:rPr>
              <a:t>La projection orthogonale consiste à projeter un modèle géométrique d’une pièce sur un plan orthogonal à la direction d’observation. La figure obtenue respecte les règles de tracé suivantes :</a:t>
            </a:r>
          </a:p>
          <a:p>
            <a:pPr lvl="0"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</a:t>
            </a:r>
            <a:r>
              <a:rPr lang="fr-FR" dirty="0" smtClean="0">
                <a:latin typeface="Calibri" pitchFamily="34" charset="0"/>
              </a:rPr>
              <a:t>continu pour les arêtes et les contours visibles ;</a:t>
            </a:r>
          </a:p>
          <a:p>
            <a:pPr lvl="0"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</a:t>
            </a:r>
            <a:r>
              <a:rPr lang="fr-FR" dirty="0" smtClean="0">
                <a:latin typeface="Calibri" pitchFamily="34" charset="0"/>
              </a:rPr>
              <a:t>pointillé pour les arêtes et les contours cachés ;</a:t>
            </a:r>
          </a:p>
          <a:p>
            <a:pPr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</a:t>
            </a:r>
            <a:r>
              <a:rPr lang="fr-FR" dirty="0" smtClean="0">
                <a:latin typeface="Calibri" pitchFamily="34" charset="0"/>
              </a:rPr>
              <a:t>mixte pour les axes de révolution et plan de </a:t>
            </a:r>
            <a:r>
              <a:rPr lang="fr-FR" dirty="0" smtClean="0">
                <a:latin typeface="Calibri" pitchFamily="34" charset="0"/>
              </a:rPr>
              <a:t>symétrie.</a:t>
            </a:r>
            <a:endParaRPr lang="fr-FR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433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 3" descr="p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4761519" cy="2500330"/>
          </a:xfrm>
          <a:prstGeom prst="rect">
            <a:avLst/>
          </a:prstGeom>
          <a:noFill/>
        </p:spPr>
      </p:pic>
      <p:pic>
        <p:nvPicPr>
          <p:cNvPr id="2051" name="Imag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408511"/>
            <a:ext cx="4320480" cy="3724171"/>
          </a:xfrm>
          <a:prstGeom prst="rect">
            <a:avLst/>
          </a:prstGeom>
          <a:noFill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b="1" dirty="0" smtClean="0"/>
              <a:t>Les projections de </a:t>
            </a:r>
            <a:r>
              <a:rPr lang="fr-FR" b="1" dirty="0" smtClean="0"/>
              <a:t>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8505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214422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2786050" y="3048568"/>
          <a:ext cx="5978588" cy="3433367"/>
        </p:xfrm>
        <a:graphic>
          <a:graphicData uri="http://schemas.openxmlformats.org/presentationml/2006/ole">
            <p:oleObj spid="_x0000_s5122" name="Picture" r:id="rId4" imgW="3185631" imgH="1829540" progId="Word.Picture.8">
              <p:embed/>
            </p:oleObj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505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2143116"/>
            <a:ext cx="5531506" cy="387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p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357298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49191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282</TotalTime>
  <Words>216</Words>
  <Application>Microsoft Office PowerPoint</Application>
  <PresentationFormat>Affichage à l'écran (4:3)</PresentationFormat>
  <Paragraphs>55</Paragraphs>
  <Slides>31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3" baseType="lpstr">
      <vt:lpstr>Oriel</vt:lpstr>
      <vt:lpstr>Picture</vt:lpstr>
      <vt:lpstr>Étude des systèmes mécaniques  Analyser – Concevoir – Réaliser  Conception – Chapitre 1 : Représentation des pièces en 2D   </vt:lpstr>
      <vt:lpstr>Présentation</vt:lpstr>
      <vt:lpstr>Présentation</vt:lpstr>
      <vt:lpstr>Conception des produits industriels Préliminaires</vt:lpstr>
      <vt:lpstr>Conception des produits industriels Dessin d’ensemble – Dessin de définition</vt:lpstr>
      <vt:lpstr>Dessin 2D - Projection orthogonale</vt:lpstr>
      <vt:lpstr>Les projections de base Pièces simples</vt:lpstr>
      <vt:lpstr>Les projections de base Pièces simples</vt:lpstr>
      <vt:lpstr>Les projections de base Pièces simples</vt:lpstr>
      <vt:lpstr>Les projections de base Pièces simples</vt:lpstr>
      <vt:lpstr>Les projections de base Pièces simples</vt:lpstr>
      <vt:lpstr>Les projections de base Pièces plus complexes</vt:lpstr>
      <vt:lpstr>Les projections de base Pièces simples</vt:lpstr>
      <vt:lpstr>Les projections de base Pièces plus complexes</vt:lpstr>
      <vt:lpstr>Les coupes et les sections Sections sorties</vt:lpstr>
      <vt:lpstr>Les coupes et les sections Sections rabattues</vt:lpstr>
      <vt:lpstr>Les coupes et les sections Les coupes</vt:lpstr>
      <vt:lpstr>Coupe par un seul plan et demi coupe</vt:lpstr>
      <vt:lpstr>Coupe brisée à plans parallèles ou a plans sécants</vt:lpstr>
      <vt:lpstr>Coupe des nervures et coupes locales</vt:lpstr>
      <vt:lpstr>Éléments non coupés</vt:lpstr>
      <vt:lpstr>Application levier</vt:lpstr>
      <vt:lpstr>Dessin de définition a compléter</vt:lpstr>
      <vt:lpstr>Intersection des cylindres </vt:lpstr>
      <vt:lpstr>Cylindres creux</vt:lpstr>
      <vt:lpstr>Exercices</vt:lpstr>
      <vt:lpstr>Exercices</vt:lpstr>
      <vt:lpstr>Exercices</vt:lpstr>
      <vt:lpstr>Exercices</vt:lpstr>
      <vt:lpstr>Diapositive 30</vt:lpstr>
      <vt:lpstr>Diapositive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XP</cp:lastModifiedBy>
  <cp:revision>25</cp:revision>
  <dcterms:created xsi:type="dcterms:W3CDTF">2014-07-08T14:08:53Z</dcterms:created>
  <dcterms:modified xsi:type="dcterms:W3CDTF">2014-09-02T09:56:30Z</dcterms:modified>
</cp:coreProperties>
</file>